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7" r:id="rId2"/>
    <p:sldId id="280" r:id="rId3"/>
    <p:sldId id="268" r:id="rId4"/>
    <p:sldId id="279" r:id="rId5"/>
    <p:sldId id="276" r:id="rId6"/>
    <p:sldId id="274" r:id="rId7"/>
    <p:sldId id="292" r:id="rId8"/>
    <p:sldId id="277" r:id="rId9"/>
    <p:sldId id="282" r:id="rId10"/>
    <p:sldId id="293" r:id="rId11"/>
    <p:sldId id="284" r:id="rId12"/>
    <p:sldId id="285" r:id="rId13"/>
    <p:sldId id="294" r:id="rId14"/>
    <p:sldId id="263" r:id="rId15"/>
    <p:sldId id="272" r:id="rId16"/>
    <p:sldId id="295" r:id="rId17"/>
    <p:sldId id="283" r:id="rId18"/>
    <p:sldId id="271" r:id="rId19"/>
    <p:sldId id="296" r:id="rId20"/>
    <p:sldId id="264" r:id="rId21"/>
    <p:sldId id="270" r:id="rId22"/>
    <p:sldId id="297" r:id="rId23"/>
    <p:sldId id="265" r:id="rId24"/>
    <p:sldId id="298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FCA2"/>
    <a:srgbClr val="FF0000"/>
    <a:srgbClr val="CC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79" autoAdjust="0"/>
    <p:restoredTop sz="94660"/>
  </p:normalViewPr>
  <p:slideViewPr>
    <p:cSldViewPr>
      <p:cViewPr varScale="1">
        <p:scale>
          <a:sx n="115" d="100"/>
          <a:sy n="115" d="100"/>
        </p:scale>
        <p:origin x="-7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BD1B21-31DF-4309-BBFC-E61DB735F6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B5BD76-15E8-4053-A60E-391C19FFAA9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40E67E-AC99-4B9F-B54A-F4A64C457E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C48F80-5464-480F-B749-2C335DF74AC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17D989-009F-439A-ACB6-E80B5579929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076BB9-5C55-44ED-87B3-F59C72151F5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BB884F-E816-4CBD-ACCF-2649CB14C69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D68B2E-2EDB-4ABD-95BE-C3BB3DCFA5B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B79FF-BA58-4F5D-975F-12FB30802C0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490E25-89C8-4257-BD56-42DD95D51D9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C50700-55F1-421F-9CFC-EA9DB5A3B9E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0B0B084-2347-4785-9E83-40EC6DFDE638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.jpeg"/><Relationship Id="rId7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24.png"/><Relationship Id="rId4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slide" Target="slide16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4.jpeg"/><Relationship Id="rId7" Type="http://schemas.openxmlformats.org/officeDocument/2006/relationships/image" Target="../media/image3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5" Type="http://schemas.openxmlformats.org/officeDocument/2006/relationships/image" Target="../media/image30.jpeg"/><Relationship Id="rId4" Type="http://schemas.openxmlformats.org/officeDocument/2006/relationships/slide" Target="slide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4.jpeg"/><Relationship Id="rId7" Type="http://schemas.openxmlformats.org/officeDocument/2006/relationships/image" Target="../media/image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2.xml"/><Relationship Id="rId5" Type="http://schemas.openxmlformats.org/officeDocument/2006/relationships/image" Target="../media/image34.jpeg"/><Relationship Id="rId4" Type="http://schemas.openxmlformats.org/officeDocument/2006/relationships/slide" Target="slide23.xml"/><Relationship Id="rId9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b0$$\&#1056;&#1072;&#1073;&#1086;&#1095;&#1080;&#1081;%20&#1089;&#1090;&#1086;&#1083;\&#1069;&#1082;&#1086;&#1083;&#1086;&#1075;&#1080;&#1103;%20&#1085;&#1072;%20&#1089;&#1072;&#1081;&#1090;\Kuropatka.mp3" TargetMode="Externa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jpe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5.png"/><Relationship Id="rId4" Type="http://schemas.openxmlformats.org/officeDocument/2006/relationships/slide" Target="slide4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4.jpe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slide" Target="slide7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.jpeg"/><Relationship Id="rId7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image" Target="../media/image18.png"/><Relationship Id="rId4" Type="http://schemas.openxmlformats.org/officeDocument/2006/relationships/slide" Target="slide11.xml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email"/>
          <a:srcRect l="2744" b="3929"/>
          <a:stretch>
            <a:fillRect/>
          </a:stretch>
        </p:blipFill>
        <p:spPr bwMode="auto">
          <a:xfrm>
            <a:off x="0" y="0"/>
            <a:ext cx="9144000" cy="678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2051050" y="908050"/>
            <a:ext cx="5616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НЕИЗВЕСТНЫЕ ПТИЦЫ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3635375" y="5661025"/>
            <a:ext cx="2544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1"/>
                </a:solidFill>
              </a:rPr>
              <a:t>игра-викторина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2286000" y="50800"/>
            <a:ext cx="506571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1400" b="1">
                <a:solidFill>
                  <a:schemeClr val="bg1"/>
                </a:solidFill>
              </a:rPr>
              <a:t>Муниципальное бюджетное учреждение культуры</a:t>
            </a:r>
          </a:p>
          <a:p>
            <a:pPr algn="ctr"/>
            <a:r>
              <a:rPr lang="ru-RU" sz="1400" b="1">
                <a:solidFill>
                  <a:schemeClr val="bg1"/>
                </a:solidFill>
              </a:rPr>
              <a:t>«Централизованная библиотечная система» г. Батайск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 descr="Водяные капли"/>
          <p:cNvSpPr>
            <a:spLocks noChangeArrowheads="1"/>
          </p:cNvSpPr>
          <p:nvPr/>
        </p:nvSpPr>
        <p:spPr bwMode="auto">
          <a:xfrm>
            <a:off x="395288" y="260350"/>
            <a:ext cx="3744912" cy="1871663"/>
          </a:xfrm>
          <a:prstGeom prst="cloudCallout">
            <a:avLst>
              <a:gd name="adj1" fmla="val 10236"/>
              <a:gd name="adj2" fmla="val 79093"/>
            </a:avLst>
          </a:pr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755650" y="908050"/>
            <a:ext cx="31861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400" b="1"/>
              <a:t>Это неправильный </a:t>
            </a:r>
          </a:p>
          <a:p>
            <a:pPr algn="ctr"/>
            <a:r>
              <a:rPr lang="ru-RU" sz="2400" b="1"/>
              <a:t>ответ</a:t>
            </a:r>
          </a:p>
        </p:txBody>
      </p:sp>
      <p:sp>
        <p:nvSpPr>
          <p:cNvPr id="51204" name="AutoShape 4" descr="Водяные капли"/>
          <p:cNvSpPr>
            <a:spLocks noChangeArrowheads="1"/>
          </p:cNvSpPr>
          <p:nvPr/>
        </p:nvSpPr>
        <p:spPr bwMode="auto">
          <a:xfrm>
            <a:off x="5651500" y="4652963"/>
            <a:ext cx="2519363" cy="1295400"/>
          </a:xfrm>
          <a:custGeom>
            <a:avLst/>
            <a:gdLst>
              <a:gd name="G0" fmla="+- 0 0 0"/>
              <a:gd name="G1" fmla="+- -11281083 0 0"/>
              <a:gd name="G2" fmla="+- 0 0 -11281083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11281083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281083"/>
              <a:gd name="G36" fmla="sin G34 -11281083"/>
              <a:gd name="G37" fmla="+/ -11281083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1540 w 21600"/>
              <a:gd name="T5" fmla="*/ 25 h 21600"/>
              <a:gd name="T6" fmla="*/ 2776 w 21600"/>
              <a:gd name="T7" fmla="*/ 9691 h 21600"/>
              <a:gd name="T8" fmla="*/ 11170 w 21600"/>
              <a:gd name="T9" fmla="*/ 5412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8103" y="5399"/>
                  <a:pt x="5819" y="7389"/>
                  <a:pt x="5450" y="10061"/>
                </a:cubicBezTo>
                <a:lnTo>
                  <a:pt x="101" y="9322"/>
                </a:lnTo>
                <a:cubicBezTo>
                  <a:pt x="839" y="3979"/>
                  <a:pt x="5406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1205" name="Picture 5" descr="75979-pticy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</p:spPr>
      </p:pic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3779838" y="1700213"/>
            <a:ext cx="4027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/>
              <a:t>Это неправильный ответ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4356100" y="2924175"/>
            <a:ext cx="2962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1"/>
                </a:solidFill>
                <a:hlinkClick r:id="rId4" action="ppaction://hlinksldjump"/>
              </a:rPr>
              <a:t>Попробуй еще раз</a:t>
            </a:r>
            <a:endParaRPr lang="ru-RU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2" cstate="email"/>
          <a:srcRect l="6445" r="11531" b="-11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468313" y="188913"/>
            <a:ext cx="8424862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     Чиж. Про птицу рассказывают сказки, что она кладет в свое жилище камешек-невидимку, и оно исчезает. На самом же деле чиж просто отлично маскирует расположенное высоко на дереве гнездо мхами и лишайниками. Так что даже если снизу вам удастся его заметить, в процессе подъема оно опять затеряется в листве.</a:t>
            </a:r>
          </a:p>
        </p:txBody>
      </p:sp>
      <p:pic>
        <p:nvPicPr>
          <p:cNvPr id="37896" name="Picture 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4868863"/>
            <a:ext cx="2665413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539750" y="18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38916" name="Picture 4" descr="фон1434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484313"/>
            <a:ext cx="9144000" cy="5373687"/>
          </a:xfrm>
          <a:prstGeom prst="rect">
            <a:avLst/>
          </a:prstGeom>
          <a:noFill/>
        </p:spPr>
      </p:pic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900113" y="549275"/>
            <a:ext cx="55927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Какая птица строит свое гнездо из рыбьих костей?</a:t>
            </a:r>
          </a:p>
        </p:txBody>
      </p:sp>
      <p:pic>
        <p:nvPicPr>
          <p:cNvPr id="38918" name="Picture 6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427538" y="1557338"/>
            <a:ext cx="3816350" cy="253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5364163" y="3141663"/>
            <a:ext cx="1314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зимородок</a:t>
            </a:r>
          </a:p>
        </p:txBody>
      </p:sp>
      <p:pic>
        <p:nvPicPr>
          <p:cNvPr id="38920" name="Picture 8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827088" y="1557338"/>
            <a:ext cx="3195637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21" name="Picture 9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500563" y="4221163"/>
            <a:ext cx="3671887" cy="239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1816100" y="5969000"/>
            <a:ext cx="1136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ласточка</a:t>
            </a:r>
          </a:p>
        </p:txBody>
      </p:sp>
      <p:sp>
        <p:nvSpPr>
          <p:cNvPr id="38923" name="Text Box 11"/>
          <p:cNvSpPr txBox="1">
            <a:spLocks noChangeArrowheads="1"/>
          </p:cNvSpPr>
          <p:nvPr/>
        </p:nvSpPr>
        <p:spPr bwMode="auto">
          <a:xfrm>
            <a:off x="4767263" y="6113463"/>
            <a:ext cx="1049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пеликан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 descr="Водяные капли"/>
          <p:cNvSpPr>
            <a:spLocks noChangeArrowheads="1"/>
          </p:cNvSpPr>
          <p:nvPr/>
        </p:nvSpPr>
        <p:spPr bwMode="auto">
          <a:xfrm>
            <a:off x="395288" y="260350"/>
            <a:ext cx="3744912" cy="1871663"/>
          </a:xfrm>
          <a:prstGeom prst="cloudCallout">
            <a:avLst>
              <a:gd name="adj1" fmla="val 10236"/>
              <a:gd name="adj2" fmla="val 79093"/>
            </a:avLst>
          </a:pr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755650" y="908050"/>
            <a:ext cx="31861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400" b="1"/>
              <a:t>Это неправильный </a:t>
            </a:r>
          </a:p>
          <a:p>
            <a:pPr algn="ctr"/>
            <a:r>
              <a:rPr lang="ru-RU" sz="2400" b="1"/>
              <a:t>ответ</a:t>
            </a:r>
          </a:p>
        </p:txBody>
      </p:sp>
      <p:sp>
        <p:nvSpPr>
          <p:cNvPr id="52228" name="AutoShape 4" descr="Водяные капли"/>
          <p:cNvSpPr>
            <a:spLocks noChangeArrowheads="1"/>
          </p:cNvSpPr>
          <p:nvPr/>
        </p:nvSpPr>
        <p:spPr bwMode="auto">
          <a:xfrm>
            <a:off x="5651500" y="4652963"/>
            <a:ext cx="2519363" cy="1295400"/>
          </a:xfrm>
          <a:custGeom>
            <a:avLst/>
            <a:gdLst>
              <a:gd name="G0" fmla="+- 0 0 0"/>
              <a:gd name="G1" fmla="+- -11281083 0 0"/>
              <a:gd name="G2" fmla="+- 0 0 -11281083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11281083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281083"/>
              <a:gd name="G36" fmla="sin G34 -11281083"/>
              <a:gd name="G37" fmla="+/ -11281083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1540 w 21600"/>
              <a:gd name="T5" fmla="*/ 25 h 21600"/>
              <a:gd name="T6" fmla="*/ 2776 w 21600"/>
              <a:gd name="T7" fmla="*/ 9691 h 21600"/>
              <a:gd name="T8" fmla="*/ 11170 w 21600"/>
              <a:gd name="T9" fmla="*/ 5412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8103" y="5399"/>
                  <a:pt x="5819" y="7389"/>
                  <a:pt x="5450" y="10061"/>
                </a:cubicBezTo>
                <a:lnTo>
                  <a:pt x="101" y="9322"/>
                </a:lnTo>
                <a:cubicBezTo>
                  <a:pt x="839" y="3979"/>
                  <a:pt x="5406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2229" name="Picture 5" descr="75979-pticy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</p:spPr>
      </p:pic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3779838" y="1700213"/>
            <a:ext cx="4027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/>
              <a:t>Это неправильный ответ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4356100" y="2924175"/>
            <a:ext cx="2962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1"/>
                </a:solidFill>
                <a:hlinkClick r:id="rId4" action="ppaction://hlinksldjump"/>
              </a:rPr>
              <a:t>Попробуй еще раз</a:t>
            </a:r>
            <a:endParaRPr lang="ru-RU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323850" y="260350"/>
            <a:ext cx="83534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Зимородок. Мелкая птичка, немного крупнее воробья. </a:t>
            </a:r>
          </a:p>
          <a:p>
            <a:r>
              <a:rPr lang="ru-RU">
                <a:solidFill>
                  <a:schemeClr val="bg1"/>
                </a:solidFill>
              </a:rPr>
              <a:t>Подстилка гнезда у зимородка состоит из мелких костей и рыбьей чешуи. </a:t>
            </a:r>
          </a:p>
          <a:p>
            <a:r>
              <a:rPr lang="ru-RU">
                <a:solidFill>
                  <a:schemeClr val="bg1"/>
                </a:solidFill>
              </a:rPr>
              <a:t>Пока зимородок высидит яйца и выкормит птенцов в гнезде накапливается толстый слой перемешанных и измельченных мелких рыбьих костей</a:t>
            </a:r>
          </a:p>
        </p:txBody>
      </p:sp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2" cstate="email"/>
          <a:srcRect l="9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250825" y="333375"/>
            <a:ext cx="864076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Зимородок. Мелкая птичка, немного крупнее воробья. </a:t>
            </a:r>
          </a:p>
          <a:p>
            <a:r>
              <a:rPr lang="ru-RU">
                <a:solidFill>
                  <a:schemeClr val="bg1"/>
                </a:solidFill>
              </a:rPr>
              <a:t>Подстилка гнезда у зимородка состоит из мелких костей и рыбьей чешуи. </a:t>
            </a:r>
          </a:p>
          <a:p>
            <a:r>
              <a:rPr lang="ru-RU">
                <a:solidFill>
                  <a:schemeClr val="bg1"/>
                </a:solidFill>
              </a:rPr>
              <a:t>Пока зимородок высидит яйца и выкормит птенцов в гнезде накапливается </a:t>
            </a:r>
          </a:p>
          <a:p>
            <a:r>
              <a:rPr lang="ru-RU">
                <a:solidFill>
                  <a:schemeClr val="bg1"/>
                </a:solidFill>
              </a:rPr>
              <a:t>толстый слой перемешанных и измельченных мелких рыбьих костей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539750" y="18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24580" name="Picture 4" descr="фон1434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484313"/>
            <a:ext cx="9144000" cy="5373687"/>
          </a:xfrm>
          <a:prstGeom prst="rect">
            <a:avLst/>
          </a:prstGeom>
          <a:noFill/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5151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5795963" y="549275"/>
            <a:ext cx="18875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Чье это гнездо?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6011863" y="1989138"/>
            <a:ext cx="1482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hlinkClick r:id="rId5" action="ppaction://hlinksldjump"/>
              </a:rPr>
              <a:t>воробья</a:t>
            </a:r>
            <a:endParaRPr lang="ru-RU" sz="2400" b="1"/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6084888" y="2708275"/>
            <a:ext cx="2414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hlinkClick r:id="rId6" action="ppaction://hlinksldjump"/>
              </a:rPr>
              <a:t>синички ремез</a:t>
            </a:r>
            <a:endParaRPr lang="ru-RU" sz="2400" b="1"/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6156325" y="3429000"/>
            <a:ext cx="1068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hlinkClick r:id="rId5" action="ppaction://hlinksldjump"/>
              </a:rPr>
              <a:t>дятла</a:t>
            </a:r>
            <a:endParaRPr lang="ru-RU" sz="2400" b="1"/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6208713" y="4167188"/>
            <a:ext cx="1943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hlinkClick r:id="rId5" action="ppaction://hlinksldjump"/>
              </a:rPr>
              <a:t>камышевки</a:t>
            </a:r>
            <a:endParaRPr lang="ru-RU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 descr="Водяные капли"/>
          <p:cNvSpPr>
            <a:spLocks noChangeArrowheads="1"/>
          </p:cNvSpPr>
          <p:nvPr/>
        </p:nvSpPr>
        <p:spPr bwMode="auto">
          <a:xfrm>
            <a:off x="395288" y="260350"/>
            <a:ext cx="3744912" cy="1871663"/>
          </a:xfrm>
          <a:prstGeom prst="cloudCallout">
            <a:avLst>
              <a:gd name="adj1" fmla="val 10236"/>
              <a:gd name="adj2" fmla="val 79093"/>
            </a:avLst>
          </a:pr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755650" y="908050"/>
            <a:ext cx="31861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400" b="1"/>
              <a:t>Это неправильный </a:t>
            </a:r>
          </a:p>
          <a:p>
            <a:pPr algn="ctr"/>
            <a:r>
              <a:rPr lang="ru-RU" sz="2400" b="1"/>
              <a:t>ответ</a:t>
            </a:r>
          </a:p>
        </p:txBody>
      </p:sp>
      <p:sp>
        <p:nvSpPr>
          <p:cNvPr id="53252" name="AutoShape 4" descr="Водяные капли"/>
          <p:cNvSpPr>
            <a:spLocks noChangeArrowheads="1"/>
          </p:cNvSpPr>
          <p:nvPr/>
        </p:nvSpPr>
        <p:spPr bwMode="auto">
          <a:xfrm>
            <a:off x="5651500" y="4652963"/>
            <a:ext cx="2519363" cy="1295400"/>
          </a:xfrm>
          <a:custGeom>
            <a:avLst/>
            <a:gdLst>
              <a:gd name="G0" fmla="+- 0 0 0"/>
              <a:gd name="G1" fmla="+- -11281083 0 0"/>
              <a:gd name="G2" fmla="+- 0 0 -11281083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11281083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281083"/>
              <a:gd name="G36" fmla="sin G34 -11281083"/>
              <a:gd name="G37" fmla="+/ -11281083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1540 w 21600"/>
              <a:gd name="T5" fmla="*/ 25 h 21600"/>
              <a:gd name="T6" fmla="*/ 2776 w 21600"/>
              <a:gd name="T7" fmla="*/ 9691 h 21600"/>
              <a:gd name="T8" fmla="*/ 11170 w 21600"/>
              <a:gd name="T9" fmla="*/ 5412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8103" y="5399"/>
                  <a:pt x="5819" y="7389"/>
                  <a:pt x="5450" y="10061"/>
                </a:cubicBezTo>
                <a:lnTo>
                  <a:pt x="101" y="9322"/>
                </a:lnTo>
                <a:cubicBezTo>
                  <a:pt x="839" y="3979"/>
                  <a:pt x="5406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3253" name="Picture 5" descr="75979-pticy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</p:spPr>
      </p:pic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3779838" y="1700213"/>
            <a:ext cx="4027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/>
              <a:t>Это неправильный ответ</a:t>
            </a: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4356100" y="2924175"/>
            <a:ext cx="2962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1"/>
                </a:solidFill>
                <a:hlinkClick r:id="rId4" action="ppaction://hlinksldjump"/>
              </a:rPr>
              <a:t>Попробуй еще раз</a:t>
            </a:r>
            <a:endParaRPr lang="ru-RU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1" name="Picture 7"/>
          <p:cNvPicPr>
            <a:picLocks noChangeAspect="1" noChangeArrowheads="1"/>
          </p:cNvPicPr>
          <p:nvPr/>
        </p:nvPicPr>
        <p:blipFill>
          <a:blip r:embed="rId2" cstate="email">
            <a:lum bright="-6000"/>
          </a:blip>
          <a:srcRect l="6149" r="76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179388" y="981075"/>
            <a:ext cx="3600450" cy="531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Из растительных волокон и пуха ивы или тополя синица ремез строит гнездо подвешенное на тонкой ветке над водой. Птица </a:t>
            </a:r>
          </a:p>
          <a:p>
            <a:r>
              <a:rPr lang="ru-RU" b="1">
                <a:solidFill>
                  <a:schemeClr val="bg1"/>
                </a:solidFill>
              </a:rPr>
              <a:t>плетет мягкую и в то же время теплую и прочную ткань. Гнездо имеет форму мешка или сумки с большим боковым отверстием. </a:t>
            </a:r>
          </a:p>
          <a:p>
            <a:r>
              <a:rPr lang="ru-RU" b="1">
                <a:solidFill>
                  <a:schemeClr val="bg1"/>
                </a:solidFill>
              </a:rPr>
              <a:t>Постройка длится около двух недель. Если самец привлечет своей песней и удобным помещением самочку, то она достраивает к гнезду вход в виде короткой трубки, и гнездо издали становится похожим на рукавицу</a:t>
            </a: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2268538" y="188913"/>
            <a:ext cx="2306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1"/>
                </a:solidFill>
              </a:rPr>
              <a:t>Синица ремез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539750" y="18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23556" name="Picture 4" descr="фон1434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484313"/>
            <a:ext cx="9144000" cy="5373687"/>
          </a:xfrm>
          <a:prstGeom prst="rect">
            <a:avLst/>
          </a:prstGeom>
          <a:noFill/>
        </p:spPr>
      </p:pic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1116013" y="404813"/>
            <a:ext cx="41560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У какой птицы язык покрыт шипами?</a:t>
            </a:r>
            <a:r>
              <a:rPr lang="ru-RU"/>
              <a:t> </a:t>
            </a:r>
          </a:p>
        </p:txBody>
      </p:sp>
      <p:pic>
        <p:nvPicPr>
          <p:cNvPr id="23559" name="Picture 7" descr="0_48deb_fdef88aa_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87900" y="1628775"/>
            <a:ext cx="3384550" cy="2125663"/>
          </a:xfrm>
          <a:prstGeom prst="rect">
            <a:avLst/>
          </a:prstGeom>
          <a:noFill/>
        </p:spPr>
      </p:pic>
      <p:pic>
        <p:nvPicPr>
          <p:cNvPr id="23561" name="Picture 9" descr="birds_028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258888" y="1700213"/>
            <a:ext cx="3170237" cy="4811712"/>
          </a:xfrm>
          <a:prstGeom prst="rect">
            <a:avLst/>
          </a:prstGeom>
          <a:noFill/>
        </p:spPr>
      </p:pic>
      <p:pic>
        <p:nvPicPr>
          <p:cNvPr id="23563" name="Picture 11" descr="birds_09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787900" y="3716338"/>
            <a:ext cx="3455988" cy="2744787"/>
          </a:xfrm>
          <a:prstGeom prst="rect">
            <a:avLst/>
          </a:prstGeom>
          <a:noFill/>
        </p:spPr>
      </p:pic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2032000" y="1720850"/>
            <a:ext cx="1254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фламинго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4840288" y="3232150"/>
            <a:ext cx="1022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пингвин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5200650" y="5897563"/>
            <a:ext cx="806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дятел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 descr="Водяные капли"/>
          <p:cNvSpPr>
            <a:spLocks noChangeArrowheads="1"/>
          </p:cNvSpPr>
          <p:nvPr/>
        </p:nvSpPr>
        <p:spPr bwMode="auto">
          <a:xfrm>
            <a:off x="395288" y="260350"/>
            <a:ext cx="3744912" cy="1871663"/>
          </a:xfrm>
          <a:prstGeom prst="cloudCallout">
            <a:avLst>
              <a:gd name="adj1" fmla="val 10236"/>
              <a:gd name="adj2" fmla="val 79093"/>
            </a:avLst>
          </a:pr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755650" y="908050"/>
            <a:ext cx="31861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400" b="1"/>
              <a:t>Это неправильный </a:t>
            </a:r>
          </a:p>
          <a:p>
            <a:pPr algn="ctr"/>
            <a:r>
              <a:rPr lang="ru-RU" sz="2400" b="1"/>
              <a:t>ответ</a:t>
            </a:r>
          </a:p>
        </p:txBody>
      </p:sp>
      <p:sp>
        <p:nvSpPr>
          <p:cNvPr id="54276" name="AutoShape 4" descr="Водяные капли"/>
          <p:cNvSpPr>
            <a:spLocks noChangeArrowheads="1"/>
          </p:cNvSpPr>
          <p:nvPr/>
        </p:nvSpPr>
        <p:spPr bwMode="auto">
          <a:xfrm>
            <a:off x="5651500" y="4652963"/>
            <a:ext cx="2519363" cy="1295400"/>
          </a:xfrm>
          <a:custGeom>
            <a:avLst/>
            <a:gdLst>
              <a:gd name="G0" fmla="+- 0 0 0"/>
              <a:gd name="G1" fmla="+- -11281083 0 0"/>
              <a:gd name="G2" fmla="+- 0 0 -11281083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11281083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281083"/>
              <a:gd name="G36" fmla="sin G34 -11281083"/>
              <a:gd name="G37" fmla="+/ -11281083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1540 w 21600"/>
              <a:gd name="T5" fmla="*/ 25 h 21600"/>
              <a:gd name="T6" fmla="*/ 2776 w 21600"/>
              <a:gd name="T7" fmla="*/ 9691 h 21600"/>
              <a:gd name="T8" fmla="*/ 11170 w 21600"/>
              <a:gd name="T9" fmla="*/ 5412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8103" y="5399"/>
                  <a:pt x="5819" y="7389"/>
                  <a:pt x="5450" y="10061"/>
                </a:cubicBezTo>
                <a:lnTo>
                  <a:pt x="101" y="9322"/>
                </a:lnTo>
                <a:cubicBezTo>
                  <a:pt x="839" y="3979"/>
                  <a:pt x="5406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4277" name="Picture 5" descr="75979-pticy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</p:spPr>
      </p:pic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3779838" y="1700213"/>
            <a:ext cx="4027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/>
              <a:t>Это неправильный ответ</a:t>
            </a: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4356100" y="2924175"/>
            <a:ext cx="2962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1"/>
                </a:solidFill>
                <a:hlinkClick r:id="rId4" action="ppaction://hlinksldjump"/>
              </a:rPr>
              <a:t>Попробуй еще раз</a:t>
            </a:r>
            <a:endParaRPr lang="ru-RU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01" name="Picture 9" descr="75979-pticy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</p:spPr>
      </p:pic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3492500" y="1484313"/>
            <a:ext cx="4562475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/>
              <a:t>Дорогие  ребята! </a:t>
            </a:r>
          </a:p>
          <a:p>
            <a:pPr algn="ctr"/>
            <a:endParaRPr lang="ru-RU" b="1"/>
          </a:p>
          <a:p>
            <a:pPr algn="ctr"/>
            <a:r>
              <a:rPr lang="ru-RU" b="1"/>
              <a:t>Приглашаем вас,  принять участие в викторине «Неизвестные птицы».</a:t>
            </a:r>
          </a:p>
          <a:p>
            <a:pPr algn="ctr"/>
            <a:r>
              <a:rPr lang="ru-RU" b="1"/>
              <a:t> </a:t>
            </a:r>
          </a:p>
          <a:p>
            <a:pPr algn="ctr"/>
            <a:r>
              <a:rPr lang="ru-RU" b="1"/>
              <a:t>Наша викторина поможет вам расширить свои знания о жизни птиц. </a:t>
            </a:r>
          </a:p>
          <a:p>
            <a:pPr algn="ctr"/>
            <a:r>
              <a:rPr lang="ru-RU" b="1"/>
              <a:t>Вы проверите свои знания, отвечая на интересные вопросы.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6" name="Picture 6" descr="0931bcfc44d150ba871a0c1e1afa851c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29425"/>
          </a:xfrm>
          <a:prstGeom prst="rect">
            <a:avLst/>
          </a:prstGeom>
          <a:noFill/>
        </p:spPr>
      </p:pic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4500563" y="260350"/>
            <a:ext cx="4932362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/>
              <a:t>У пингвинов,  весь язык покрыт острыми шипами и шипиками. </a:t>
            </a:r>
            <a:endParaRPr lang="en-US" b="1"/>
          </a:p>
          <a:p>
            <a:r>
              <a:rPr lang="ru-RU" b="1"/>
              <a:t>Эти птицы питаются главным образом рыбой, и зубы-шипы </a:t>
            </a:r>
            <a:endParaRPr lang="en-US" b="1"/>
          </a:p>
          <a:p>
            <a:r>
              <a:rPr lang="ru-RU" b="1"/>
              <a:t>помогают им удерживать во рту </a:t>
            </a:r>
          </a:p>
          <a:p>
            <a:r>
              <a:rPr lang="ru-RU" b="1"/>
              <a:t>скользкую добычу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539750" y="18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22532" name="Picture 4" descr="фон1434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484313"/>
            <a:ext cx="9144000" cy="5373687"/>
          </a:xfrm>
          <a:prstGeom prst="rect">
            <a:avLst/>
          </a:prstGeom>
          <a:noFill/>
        </p:spPr>
      </p:pic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258888" y="333375"/>
            <a:ext cx="61928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Какая птица издает звуки, похожие одновременно и на раскатистый гортанный хохот, и собачий лай </a:t>
            </a:r>
          </a:p>
        </p:txBody>
      </p:sp>
      <p:pic>
        <p:nvPicPr>
          <p:cNvPr id="22535" name="Picture 7" descr="kyrop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3800" y="1628775"/>
            <a:ext cx="2952750" cy="2716213"/>
          </a:xfrm>
          <a:prstGeom prst="rect">
            <a:avLst/>
          </a:prstGeom>
          <a:noFill/>
        </p:spPr>
      </p:pic>
      <p:pic>
        <p:nvPicPr>
          <p:cNvPr id="22539" name="Picture 11" descr="0_689eb_ecfe2aa3_XL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042988" y="1646238"/>
            <a:ext cx="3600450" cy="2693987"/>
          </a:xfrm>
          <a:prstGeom prst="rect">
            <a:avLst/>
          </a:prstGeom>
          <a:noFill/>
        </p:spPr>
      </p:pic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1384300" y="1647825"/>
            <a:ext cx="757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тукан</a:t>
            </a:r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6567488" y="1576388"/>
            <a:ext cx="12350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куропатка</a:t>
            </a:r>
          </a:p>
        </p:txBody>
      </p:sp>
      <p:pic>
        <p:nvPicPr>
          <p:cNvPr id="22543" name="Picture 15" descr="74495303_Sova_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1042988" y="4164013"/>
            <a:ext cx="3600450" cy="2693987"/>
          </a:xfrm>
          <a:prstGeom prst="rect">
            <a:avLst/>
          </a:prstGeom>
          <a:noFill/>
        </p:spPr>
      </p:pic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1527175" y="4240213"/>
            <a:ext cx="6746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сова</a:t>
            </a:r>
          </a:p>
        </p:txBody>
      </p:sp>
      <p:pic>
        <p:nvPicPr>
          <p:cNvPr id="22546" name="Picture 18" descr="eed134c2aa36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003800" y="4318000"/>
            <a:ext cx="2952750" cy="2540000"/>
          </a:xfrm>
          <a:prstGeom prst="rect">
            <a:avLst/>
          </a:prstGeom>
          <a:noFill/>
        </p:spPr>
      </p:pic>
      <p:sp>
        <p:nvSpPr>
          <p:cNvPr id="22547" name="Text Box 19"/>
          <p:cNvSpPr txBox="1">
            <a:spLocks noChangeArrowheads="1"/>
          </p:cNvSpPr>
          <p:nvPr/>
        </p:nvSpPr>
        <p:spPr bwMode="auto">
          <a:xfrm>
            <a:off x="5200650" y="4240213"/>
            <a:ext cx="9445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павлин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 descr="Водяные капли"/>
          <p:cNvSpPr>
            <a:spLocks noChangeArrowheads="1"/>
          </p:cNvSpPr>
          <p:nvPr/>
        </p:nvSpPr>
        <p:spPr bwMode="auto">
          <a:xfrm>
            <a:off x="395288" y="260350"/>
            <a:ext cx="3744912" cy="1871663"/>
          </a:xfrm>
          <a:prstGeom prst="cloudCallout">
            <a:avLst>
              <a:gd name="adj1" fmla="val 10236"/>
              <a:gd name="adj2" fmla="val 79093"/>
            </a:avLst>
          </a:pr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755650" y="908050"/>
            <a:ext cx="31861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400" b="1"/>
              <a:t>Это неправильный </a:t>
            </a:r>
          </a:p>
          <a:p>
            <a:pPr algn="ctr"/>
            <a:r>
              <a:rPr lang="ru-RU" sz="2400" b="1"/>
              <a:t>ответ</a:t>
            </a:r>
          </a:p>
        </p:txBody>
      </p:sp>
      <p:sp>
        <p:nvSpPr>
          <p:cNvPr id="55300" name="AutoShape 4" descr="Водяные капли"/>
          <p:cNvSpPr>
            <a:spLocks noChangeArrowheads="1"/>
          </p:cNvSpPr>
          <p:nvPr/>
        </p:nvSpPr>
        <p:spPr bwMode="auto">
          <a:xfrm>
            <a:off x="5651500" y="4652963"/>
            <a:ext cx="2519363" cy="1295400"/>
          </a:xfrm>
          <a:custGeom>
            <a:avLst/>
            <a:gdLst>
              <a:gd name="G0" fmla="+- 0 0 0"/>
              <a:gd name="G1" fmla="+- -11281083 0 0"/>
              <a:gd name="G2" fmla="+- 0 0 -11281083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11281083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281083"/>
              <a:gd name="G36" fmla="sin G34 -11281083"/>
              <a:gd name="G37" fmla="+/ -11281083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1540 w 21600"/>
              <a:gd name="T5" fmla="*/ 25 h 21600"/>
              <a:gd name="T6" fmla="*/ 2776 w 21600"/>
              <a:gd name="T7" fmla="*/ 9691 h 21600"/>
              <a:gd name="T8" fmla="*/ 11170 w 21600"/>
              <a:gd name="T9" fmla="*/ 5412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8103" y="5399"/>
                  <a:pt x="5819" y="7389"/>
                  <a:pt x="5450" y="10061"/>
                </a:cubicBezTo>
                <a:lnTo>
                  <a:pt x="101" y="9322"/>
                </a:lnTo>
                <a:cubicBezTo>
                  <a:pt x="839" y="3979"/>
                  <a:pt x="5406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5301" name="Picture 5" descr="75979-pticy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</p:spPr>
      </p:pic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3779838" y="1700213"/>
            <a:ext cx="4027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/>
              <a:t>Это неправильный ответ</a:t>
            </a:r>
          </a:p>
        </p:txBody>
      </p:sp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4356100" y="2924175"/>
            <a:ext cx="2962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1"/>
                </a:solidFill>
                <a:hlinkClick r:id="rId4" action="ppaction://hlinksldjump"/>
              </a:rPr>
              <a:t>Попробуй еще раз</a:t>
            </a:r>
            <a:endParaRPr lang="ru-RU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 descr="partridge_00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04025"/>
          </a:xfrm>
          <a:prstGeom prst="rect">
            <a:avLst/>
          </a:prstGeom>
          <a:noFill/>
        </p:spPr>
      </p:pic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384300" y="350838"/>
            <a:ext cx="1736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/>
              <a:t>Куропатка</a:t>
            </a:r>
          </a:p>
        </p:txBody>
      </p:sp>
      <p:pic>
        <p:nvPicPr>
          <p:cNvPr id="16392" name="Kuropatka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0825" y="63087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86" fill="hold"/>
                                        <p:tgtEl>
                                          <p:spTgt spid="163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39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0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2700338" y="3860800"/>
            <a:ext cx="42656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5400" b="1"/>
              <a:t>Конец игры</a:t>
            </a:r>
          </a:p>
        </p:txBody>
      </p:sp>
      <p:pic>
        <p:nvPicPr>
          <p:cNvPr id="56326" name="Picture 6" descr="bbb27b0821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16013" y="2708275"/>
            <a:ext cx="1508125" cy="1497013"/>
          </a:xfrm>
          <a:prstGeom prst="rect">
            <a:avLst/>
          </a:prstGeom>
          <a:noFill/>
        </p:spPr>
      </p:pic>
      <p:pic>
        <p:nvPicPr>
          <p:cNvPr id="56327" name="Picture 7" descr="bbb27b0821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48488" y="4797425"/>
            <a:ext cx="1508125" cy="14970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539750" y="188913"/>
            <a:ext cx="758983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Какая птичка  прилетает ранней весной, </a:t>
            </a:r>
          </a:p>
          <a:p>
            <a:r>
              <a:rPr lang="ru-RU" b="1">
                <a:solidFill>
                  <a:schemeClr val="bg1"/>
                </a:solidFill>
              </a:rPr>
              <a:t>когда реки ещё скованы льдом и, по поверьям многих народов, </a:t>
            </a:r>
          </a:p>
          <a:p>
            <a:r>
              <a:rPr lang="ru-RU" b="1">
                <a:solidFill>
                  <a:schemeClr val="bg1"/>
                </a:solidFill>
              </a:rPr>
              <a:t>хвостом взламывает лед</a:t>
            </a:r>
          </a:p>
        </p:txBody>
      </p:sp>
      <p:pic>
        <p:nvPicPr>
          <p:cNvPr id="20486" name="Picture 6" descr="фон1434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484313"/>
            <a:ext cx="9144000" cy="5373687"/>
          </a:xfrm>
          <a:prstGeom prst="rect">
            <a:avLst/>
          </a:prstGeom>
          <a:noFill/>
        </p:spPr>
      </p:pic>
      <p:pic>
        <p:nvPicPr>
          <p:cNvPr id="20487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 l="4094"/>
          <a:stretch>
            <a:fillRect/>
          </a:stretch>
        </p:blipFill>
        <p:spPr bwMode="auto">
          <a:xfrm>
            <a:off x="827088" y="1484313"/>
            <a:ext cx="3602037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8" name="Picture 8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859338" y="1484313"/>
            <a:ext cx="31686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9" name="Picture 9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900113" y="4076700"/>
            <a:ext cx="3530600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90" name="Picture 10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859338" y="4005263"/>
            <a:ext cx="3240087" cy="254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900113" y="2492375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грач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971550" y="6021388"/>
            <a:ext cx="10255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синичка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6300788" y="6021388"/>
            <a:ext cx="1484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попугайчики</a:t>
            </a: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6443663" y="1628775"/>
            <a:ext cx="131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трясогузка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6" name="AutoShape 8" descr="Водяные капли"/>
          <p:cNvSpPr>
            <a:spLocks noChangeArrowheads="1"/>
          </p:cNvSpPr>
          <p:nvPr/>
        </p:nvSpPr>
        <p:spPr bwMode="auto">
          <a:xfrm>
            <a:off x="395288" y="260350"/>
            <a:ext cx="3744912" cy="1871663"/>
          </a:xfrm>
          <a:prstGeom prst="cloudCallout">
            <a:avLst>
              <a:gd name="adj1" fmla="val 10236"/>
              <a:gd name="adj2" fmla="val 79093"/>
            </a:avLst>
          </a:pr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755650" y="908050"/>
            <a:ext cx="31861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400" b="1"/>
              <a:t>Это неправильный </a:t>
            </a:r>
          </a:p>
          <a:p>
            <a:pPr algn="ctr"/>
            <a:r>
              <a:rPr lang="ru-RU" sz="2400" b="1"/>
              <a:t>ответ</a:t>
            </a:r>
          </a:p>
        </p:txBody>
      </p:sp>
      <p:sp>
        <p:nvSpPr>
          <p:cNvPr id="32778" name="AutoShape 10" descr="Водяные капли"/>
          <p:cNvSpPr>
            <a:spLocks noChangeArrowheads="1"/>
          </p:cNvSpPr>
          <p:nvPr/>
        </p:nvSpPr>
        <p:spPr bwMode="auto">
          <a:xfrm>
            <a:off x="5651500" y="4652963"/>
            <a:ext cx="2519363" cy="1295400"/>
          </a:xfrm>
          <a:custGeom>
            <a:avLst/>
            <a:gdLst>
              <a:gd name="G0" fmla="+- 0 0 0"/>
              <a:gd name="G1" fmla="+- -11281083 0 0"/>
              <a:gd name="G2" fmla="+- 0 0 -11281083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11281083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281083"/>
              <a:gd name="G36" fmla="sin G34 -11281083"/>
              <a:gd name="G37" fmla="+/ -11281083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1540 w 21600"/>
              <a:gd name="T5" fmla="*/ 25 h 21600"/>
              <a:gd name="T6" fmla="*/ 2776 w 21600"/>
              <a:gd name="T7" fmla="*/ 9691 h 21600"/>
              <a:gd name="T8" fmla="*/ 11170 w 21600"/>
              <a:gd name="T9" fmla="*/ 5412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8103" y="5399"/>
                  <a:pt x="5819" y="7389"/>
                  <a:pt x="5450" y="10061"/>
                </a:cubicBezTo>
                <a:lnTo>
                  <a:pt x="101" y="9322"/>
                </a:lnTo>
                <a:cubicBezTo>
                  <a:pt x="839" y="3979"/>
                  <a:pt x="5406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2780" name="Picture 12" descr="75979-pticy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1588" y="0"/>
            <a:ext cx="9145588" cy="6858000"/>
          </a:xfrm>
          <a:prstGeom prst="rect">
            <a:avLst/>
          </a:prstGeom>
          <a:noFill/>
        </p:spPr>
      </p:pic>
      <p:sp>
        <p:nvSpPr>
          <p:cNvPr id="32781" name="Text Box 13"/>
          <p:cNvSpPr txBox="1">
            <a:spLocks noChangeArrowheads="1"/>
          </p:cNvSpPr>
          <p:nvPr/>
        </p:nvSpPr>
        <p:spPr bwMode="auto">
          <a:xfrm>
            <a:off x="3779838" y="1700213"/>
            <a:ext cx="4027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/>
              <a:t>Это неправильный ответ</a:t>
            </a:r>
          </a:p>
        </p:txBody>
      </p:sp>
      <p:sp>
        <p:nvSpPr>
          <p:cNvPr id="32782" name="Text Box 14"/>
          <p:cNvSpPr txBox="1">
            <a:spLocks noChangeArrowheads="1"/>
          </p:cNvSpPr>
          <p:nvPr/>
        </p:nvSpPr>
        <p:spPr bwMode="auto">
          <a:xfrm>
            <a:off x="4356100" y="2924175"/>
            <a:ext cx="2962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1"/>
                </a:solidFill>
                <a:hlinkClick r:id="rId4" action="ppaction://hlinksldjump"/>
              </a:rPr>
              <a:t>Попробуй еще раз</a:t>
            </a:r>
            <a:endParaRPr lang="ru-RU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email"/>
          <a:srcRect r="5974" b="8246"/>
          <a:stretch>
            <a:fillRect/>
          </a:stretch>
        </p:blipFill>
        <p:spPr bwMode="auto">
          <a:xfrm>
            <a:off x="250825" y="333375"/>
            <a:ext cx="8642350" cy="617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611188" y="476250"/>
            <a:ext cx="76327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Прилет трясогузки совпадает со вскрытием рек, и поэтому в народе говорят; «Трясогузка хвостом лед на реке разбивает».</a:t>
            </a:r>
          </a:p>
          <a:p>
            <a:endParaRPr lang="ru-RU">
              <a:solidFill>
                <a:schemeClr val="bg1"/>
              </a:solidFill>
            </a:endParaRPr>
          </a:p>
          <a:p>
            <a:r>
              <a:rPr lang="ru-RU">
                <a:solidFill>
                  <a:schemeClr val="bg1"/>
                </a:solidFill>
              </a:rPr>
              <a:t>Гнездо трясогузка любит устраивать вблизи рек, водоемов и болот, между дровами, на сеновалах, за обшивкой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539750" y="404813"/>
            <a:ext cx="61261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Какая птица-символ борьбы светлого и темного начал?</a:t>
            </a:r>
          </a:p>
        </p:txBody>
      </p:sp>
      <p:pic>
        <p:nvPicPr>
          <p:cNvPr id="26628" name="Picture 4" descr="фон1434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484313"/>
            <a:ext cx="9144000" cy="5373687"/>
          </a:xfrm>
          <a:prstGeom prst="rect">
            <a:avLst/>
          </a:prstGeom>
          <a:noFill/>
        </p:spPr>
      </p:pic>
      <p:pic>
        <p:nvPicPr>
          <p:cNvPr id="26629" name="Picture 5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116013" y="1557338"/>
            <a:ext cx="31686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0" name="Picture 6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500563" y="4149725"/>
            <a:ext cx="3311525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500563" y="1628775"/>
            <a:ext cx="3384550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2" name="Picture 8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1042988" y="4149725"/>
            <a:ext cx="3241675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1258888" y="1773238"/>
            <a:ext cx="657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аист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6496050" y="1720850"/>
            <a:ext cx="904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иволга</a:t>
            </a: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1384300" y="4313238"/>
            <a:ext cx="698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орел</a:t>
            </a: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6351588" y="4384675"/>
            <a:ext cx="9540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лебедь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 descr="Водяные капли"/>
          <p:cNvSpPr>
            <a:spLocks noChangeArrowheads="1"/>
          </p:cNvSpPr>
          <p:nvPr/>
        </p:nvSpPr>
        <p:spPr bwMode="auto">
          <a:xfrm>
            <a:off x="395288" y="260350"/>
            <a:ext cx="3744912" cy="1871663"/>
          </a:xfrm>
          <a:prstGeom prst="cloudCallout">
            <a:avLst>
              <a:gd name="adj1" fmla="val 10236"/>
              <a:gd name="adj2" fmla="val 79093"/>
            </a:avLst>
          </a:pr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755650" y="908050"/>
            <a:ext cx="31861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400" b="1"/>
              <a:t>Это неправильный </a:t>
            </a:r>
          </a:p>
          <a:p>
            <a:pPr algn="ctr"/>
            <a:r>
              <a:rPr lang="ru-RU" sz="2400" b="1"/>
              <a:t>ответ</a:t>
            </a:r>
          </a:p>
        </p:txBody>
      </p:sp>
      <p:sp>
        <p:nvSpPr>
          <p:cNvPr id="50180" name="AutoShape 4" descr="Водяные капли"/>
          <p:cNvSpPr>
            <a:spLocks noChangeArrowheads="1"/>
          </p:cNvSpPr>
          <p:nvPr/>
        </p:nvSpPr>
        <p:spPr bwMode="auto">
          <a:xfrm>
            <a:off x="5651500" y="4652963"/>
            <a:ext cx="2519363" cy="1295400"/>
          </a:xfrm>
          <a:custGeom>
            <a:avLst/>
            <a:gdLst>
              <a:gd name="G0" fmla="+- 0 0 0"/>
              <a:gd name="G1" fmla="+- -11281083 0 0"/>
              <a:gd name="G2" fmla="+- 0 0 -11281083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11281083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281083"/>
              <a:gd name="G36" fmla="sin G34 -11281083"/>
              <a:gd name="G37" fmla="+/ -11281083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1540 w 21600"/>
              <a:gd name="T5" fmla="*/ 25 h 21600"/>
              <a:gd name="T6" fmla="*/ 2776 w 21600"/>
              <a:gd name="T7" fmla="*/ 9691 h 21600"/>
              <a:gd name="T8" fmla="*/ 11170 w 21600"/>
              <a:gd name="T9" fmla="*/ 5412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8103" y="5399"/>
                  <a:pt x="5819" y="7389"/>
                  <a:pt x="5450" y="10061"/>
                </a:cubicBezTo>
                <a:lnTo>
                  <a:pt x="101" y="9322"/>
                </a:lnTo>
                <a:cubicBezTo>
                  <a:pt x="839" y="3979"/>
                  <a:pt x="5406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0181" name="Picture 5" descr="75979-pticy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</p:spPr>
      </p:pic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3779838" y="1700213"/>
            <a:ext cx="4027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/>
              <a:t>Это неправильный ответ</a:t>
            </a: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4356100" y="2924175"/>
            <a:ext cx="2962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1"/>
                </a:solidFill>
                <a:hlinkClick r:id="rId4" action="ppaction://hlinksldjump"/>
              </a:rPr>
              <a:t>Попробуй еще раз</a:t>
            </a:r>
            <a:endParaRPr lang="ru-RU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088" y="908050"/>
            <a:ext cx="3775075" cy="551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9338" y="981075"/>
            <a:ext cx="3665537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9338" y="3644900"/>
            <a:ext cx="3706812" cy="277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827088" y="476250"/>
            <a:ext cx="56594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Орел. Именно его изображали бьющимся со змеёй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539750" y="333375"/>
            <a:ext cx="49942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Какая птица согласно поверью, </a:t>
            </a:r>
          </a:p>
          <a:p>
            <a:r>
              <a:rPr lang="ru-RU">
                <a:solidFill>
                  <a:schemeClr val="bg1"/>
                </a:solidFill>
              </a:rPr>
              <a:t>кладет в своё гнездо «камешек-невидимку»?</a:t>
            </a:r>
          </a:p>
        </p:txBody>
      </p:sp>
      <p:pic>
        <p:nvPicPr>
          <p:cNvPr id="35844" name="Picture 4" descr="фон1434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484313"/>
            <a:ext cx="9144000" cy="5373687"/>
          </a:xfrm>
          <a:prstGeom prst="rect">
            <a:avLst/>
          </a:prstGeom>
          <a:noFill/>
        </p:spPr>
      </p:pic>
      <p:pic>
        <p:nvPicPr>
          <p:cNvPr id="35845" name="Picture 5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042988" y="1557338"/>
            <a:ext cx="3313112" cy="248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1384300" y="1647825"/>
            <a:ext cx="5826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чиж</a:t>
            </a:r>
          </a:p>
        </p:txBody>
      </p:sp>
      <p:pic>
        <p:nvPicPr>
          <p:cNvPr id="35847" name="Picture 7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716463" y="1628775"/>
            <a:ext cx="3384550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7308850" y="2276475"/>
            <a:ext cx="692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удод</a:t>
            </a:r>
          </a:p>
        </p:txBody>
      </p:sp>
      <p:pic>
        <p:nvPicPr>
          <p:cNvPr id="35850" name="Picture 10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716463" y="4149725"/>
            <a:ext cx="3455987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5056188" y="5897563"/>
            <a:ext cx="10239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кукушка</a:t>
            </a:r>
          </a:p>
        </p:txBody>
      </p:sp>
      <p:pic>
        <p:nvPicPr>
          <p:cNvPr id="35852" name="Picture 1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1042988" y="4149725"/>
            <a:ext cx="3313112" cy="232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3400425" y="5248275"/>
            <a:ext cx="7794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сойка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792</TotalTime>
  <Words>485</Words>
  <Application>Microsoft Office PowerPoint</Application>
  <PresentationFormat>Экран (4:3)</PresentationFormat>
  <Paragraphs>96</Paragraphs>
  <Slides>24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Arial</vt:lpstr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Елена</cp:lastModifiedBy>
  <cp:revision>29</cp:revision>
  <dcterms:created xsi:type="dcterms:W3CDTF">2013-04-01T12:16:54Z</dcterms:created>
  <dcterms:modified xsi:type="dcterms:W3CDTF">2017-04-17T12:32:17Z</dcterms:modified>
</cp:coreProperties>
</file>