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80" r:id="rId3"/>
    <p:sldId id="268" r:id="rId4"/>
    <p:sldId id="279" r:id="rId5"/>
    <p:sldId id="276" r:id="rId6"/>
    <p:sldId id="274" r:id="rId7"/>
    <p:sldId id="292" r:id="rId8"/>
    <p:sldId id="277" r:id="rId9"/>
    <p:sldId id="282" r:id="rId10"/>
    <p:sldId id="293" r:id="rId11"/>
    <p:sldId id="284" r:id="rId12"/>
    <p:sldId id="285" r:id="rId13"/>
    <p:sldId id="294" r:id="rId14"/>
    <p:sldId id="263" r:id="rId15"/>
    <p:sldId id="272" r:id="rId16"/>
    <p:sldId id="295" r:id="rId17"/>
    <p:sldId id="283" r:id="rId18"/>
    <p:sldId id="271" r:id="rId19"/>
    <p:sldId id="296" r:id="rId20"/>
    <p:sldId id="264" r:id="rId21"/>
    <p:sldId id="270" r:id="rId22"/>
    <p:sldId id="297" r:id="rId23"/>
    <p:sldId id="265" r:id="rId24"/>
    <p:sldId id="29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CA2"/>
    <a:srgbClr val="FF0000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4660"/>
  </p:normalViewPr>
  <p:slideViewPr>
    <p:cSldViewPr>
      <p:cViewPr varScale="1">
        <p:scale>
          <a:sx n="115" d="100"/>
          <a:sy n="115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D1B21-31DF-4309-BBFC-E61DB735F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5BD76-15E8-4053-A60E-391C19FFAA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0E67E-AC99-4B9F-B54A-F4A64C457E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48F80-5464-480F-B749-2C335DF74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7D989-009F-439A-ACB6-E80B557992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76BB9-5C55-44ED-87B3-F59C72151F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B884F-E816-4CBD-ACCF-2649CB14C6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68B2E-2EDB-4ABD-95BE-C3BB3DCFA5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B79FF-BA58-4F5D-975F-12FB30802C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90E25-89C8-4257-BD56-42DD95D51D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0700-55F1-421F-9CFC-EA9DB5A3B9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B0B084-2347-4785-9E83-40EC6DFDE63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30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jpe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34.jpeg"/><Relationship Id="rId4" Type="http://schemas.openxmlformats.org/officeDocument/2006/relationships/slide" Target="slide23.xm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b0$$\&#1056;&#1072;&#1073;&#1086;&#1095;&#1080;&#1081;%20&#1089;&#1090;&#1086;&#1083;\&#1069;&#1082;&#1086;&#1083;&#1086;&#1075;&#1080;&#1103;%20&#1085;&#1072;%20&#1089;&#1072;&#1081;&#1090;\Kuropatka.mp3" TargetMode="Externa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8.png"/><Relationship Id="rId4" Type="http://schemas.openxmlformats.org/officeDocument/2006/relationships/slide" Target="slide11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/>
          <a:srcRect l="2744" b="3929"/>
          <a:stretch>
            <a:fillRect/>
          </a:stretch>
        </p:blipFill>
        <p:spPr bwMode="auto">
          <a:xfrm>
            <a:off x="0" y="0"/>
            <a:ext cx="9144000" cy="67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051050" y="908050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НЕИЗВЕСТНЫЕ ПТИЦЫ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635375" y="5661025"/>
            <a:ext cx="254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игра-викторина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86000" y="50800"/>
            <a:ext cx="5065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Муниципальное бюджетное учреждение культуры</a:t>
            </a: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«Централизованная библиотечная система» г. Батайск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Водяные капли"/>
          <p:cNvSpPr>
            <a:spLocks noChangeArrowheads="1"/>
          </p:cNvSpPr>
          <p:nvPr/>
        </p:nvSpPr>
        <p:spPr bwMode="auto">
          <a:xfrm>
            <a:off x="395288" y="260350"/>
            <a:ext cx="3744912" cy="1871663"/>
          </a:xfrm>
          <a:prstGeom prst="cloudCallout">
            <a:avLst>
              <a:gd name="adj1" fmla="val 10236"/>
              <a:gd name="adj2" fmla="val 79093"/>
            </a:avLst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3186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Это неправильный </a:t>
            </a:r>
          </a:p>
          <a:p>
            <a:pPr algn="ctr"/>
            <a:r>
              <a:rPr lang="ru-RU" sz="2400" b="1"/>
              <a:t>ответ</a:t>
            </a:r>
          </a:p>
        </p:txBody>
      </p:sp>
      <p:sp>
        <p:nvSpPr>
          <p:cNvPr id="51204" name="AutoShape 4" descr="Водяные капли"/>
          <p:cNvSpPr>
            <a:spLocks noChangeArrowheads="1"/>
          </p:cNvSpPr>
          <p:nvPr/>
        </p:nvSpPr>
        <p:spPr bwMode="auto">
          <a:xfrm>
            <a:off x="5651500" y="4652963"/>
            <a:ext cx="2519363" cy="1295400"/>
          </a:xfrm>
          <a:custGeom>
            <a:avLst/>
            <a:gdLst>
              <a:gd name="G0" fmla="+- 0 0 0"/>
              <a:gd name="G1" fmla="+- -11281083 0 0"/>
              <a:gd name="G2" fmla="+- 0 0 -1128108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281083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81083"/>
              <a:gd name="G36" fmla="sin G34 -11281083"/>
              <a:gd name="G37" fmla="+/ -1128108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540 w 21600"/>
              <a:gd name="T5" fmla="*/ 25 h 21600"/>
              <a:gd name="T6" fmla="*/ 2776 w 21600"/>
              <a:gd name="T7" fmla="*/ 9691 h 21600"/>
              <a:gd name="T8" fmla="*/ 11170 w 21600"/>
              <a:gd name="T9" fmla="*/ 5412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103" y="5399"/>
                  <a:pt x="5819" y="7389"/>
                  <a:pt x="5450" y="10061"/>
                </a:cubicBezTo>
                <a:lnTo>
                  <a:pt x="101" y="9322"/>
                </a:lnTo>
                <a:cubicBezTo>
                  <a:pt x="839" y="3979"/>
                  <a:pt x="540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05" name="Picture 5" descr="75979-ptic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779838" y="1700213"/>
            <a:ext cx="402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Это неправильный ответ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356100" y="2924175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hlinkClick r:id="rId4" action="ppaction://hlinksldjump"/>
              </a:rPr>
              <a:t>Попробуй еще раз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email"/>
          <a:srcRect l="6445" r="11531" b="-11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68313" y="188913"/>
            <a:ext cx="84248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  Чиж. Про птицу рассказывают сказки, что она кладет в свое жилище камешек-невидимку, и оно исчезает. На самом же деле чиж просто отлично маскирует расположенное высоко на дереве гнездо мхами и лишайниками. Так что даже если снизу вам удастся его заметить, в процессе подъема оно опять затеряется в листве.</a:t>
            </a: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868863"/>
            <a:ext cx="26654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9750" y="18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38916" name="Picture 4" descr="фон143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900113" y="549275"/>
            <a:ext cx="5592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Какая птица строит свое гнездо из рыбьих костей?</a:t>
            </a:r>
          </a:p>
        </p:txBody>
      </p:sp>
      <p:pic>
        <p:nvPicPr>
          <p:cNvPr id="38918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1557338"/>
            <a:ext cx="38163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64163" y="314166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зимородок</a:t>
            </a:r>
          </a:p>
        </p:txBody>
      </p:sp>
      <p:pic>
        <p:nvPicPr>
          <p:cNvPr id="38920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088" y="1557338"/>
            <a:ext cx="31956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0563" y="4221163"/>
            <a:ext cx="367188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816100" y="59690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ласточка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767263" y="6113463"/>
            <a:ext cx="1049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пеликан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Водяные капли"/>
          <p:cNvSpPr>
            <a:spLocks noChangeArrowheads="1"/>
          </p:cNvSpPr>
          <p:nvPr/>
        </p:nvSpPr>
        <p:spPr bwMode="auto">
          <a:xfrm>
            <a:off x="395288" y="260350"/>
            <a:ext cx="3744912" cy="1871663"/>
          </a:xfrm>
          <a:prstGeom prst="cloudCallout">
            <a:avLst>
              <a:gd name="adj1" fmla="val 10236"/>
              <a:gd name="adj2" fmla="val 79093"/>
            </a:avLst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3186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Это неправильный </a:t>
            </a:r>
          </a:p>
          <a:p>
            <a:pPr algn="ctr"/>
            <a:r>
              <a:rPr lang="ru-RU" sz="2400" b="1"/>
              <a:t>ответ</a:t>
            </a:r>
          </a:p>
        </p:txBody>
      </p:sp>
      <p:sp>
        <p:nvSpPr>
          <p:cNvPr id="52228" name="AutoShape 4" descr="Водяные капли"/>
          <p:cNvSpPr>
            <a:spLocks noChangeArrowheads="1"/>
          </p:cNvSpPr>
          <p:nvPr/>
        </p:nvSpPr>
        <p:spPr bwMode="auto">
          <a:xfrm>
            <a:off x="5651500" y="4652963"/>
            <a:ext cx="2519363" cy="1295400"/>
          </a:xfrm>
          <a:custGeom>
            <a:avLst/>
            <a:gdLst>
              <a:gd name="G0" fmla="+- 0 0 0"/>
              <a:gd name="G1" fmla="+- -11281083 0 0"/>
              <a:gd name="G2" fmla="+- 0 0 -1128108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281083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81083"/>
              <a:gd name="G36" fmla="sin G34 -11281083"/>
              <a:gd name="G37" fmla="+/ -1128108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540 w 21600"/>
              <a:gd name="T5" fmla="*/ 25 h 21600"/>
              <a:gd name="T6" fmla="*/ 2776 w 21600"/>
              <a:gd name="T7" fmla="*/ 9691 h 21600"/>
              <a:gd name="T8" fmla="*/ 11170 w 21600"/>
              <a:gd name="T9" fmla="*/ 5412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103" y="5399"/>
                  <a:pt x="5819" y="7389"/>
                  <a:pt x="5450" y="10061"/>
                </a:cubicBezTo>
                <a:lnTo>
                  <a:pt x="101" y="9322"/>
                </a:lnTo>
                <a:cubicBezTo>
                  <a:pt x="839" y="3979"/>
                  <a:pt x="540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2229" name="Picture 5" descr="75979-ptic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779838" y="1700213"/>
            <a:ext cx="402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Это неправильный ответ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356100" y="2924175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hlinkClick r:id="rId4" action="ppaction://hlinksldjump"/>
              </a:rPr>
              <a:t>Попробуй еще раз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0" y="260350"/>
            <a:ext cx="8353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Зимородок. Мелкая птичка, немного крупнее воробья. </a:t>
            </a:r>
          </a:p>
          <a:p>
            <a:r>
              <a:rPr lang="ru-RU">
                <a:solidFill>
                  <a:schemeClr val="bg1"/>
                </a:solidFill>
              </a:rPr>
              <a:t>Подстилка гнезда у зимородка состоит из мелких костей и рыбьей чешуи. </a:t>
            </a:r>
          </a:p>
          <a:p>
            <a:r>
              <a:rPr lang="ru-RU">
                <a:solidFill>
                  <a:schemeClr val="bg1"/>
                </a:solidFill>
              </a:rPr>
              <a:t>Пока зимородок высидит яйца и выкормит птенцов в гнезде накапливается толстый слой перемешанных и измельченных мелких рыбьих костей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 cstate="email"/>
          <a:srcRect l="98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50825" y="333375"/>
            <a:ext cx="86407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Зимородок. Мелкая птичка, немного крупнее воробья. </a:t>
            </a:r>
          </a:p>
          <a:p>
            <a:r>
              <a:rPr lang="ru-RU">
                <a:solidFill>
                  <a:schemeClr val="bg1"/>
                </a:solidFill>
              </a:rPr>
              <a:t>Подстилка гнезда у зимородка состоит из мелких костей и рыбьей чешуи. </a:t>
            </a:r>
          </a:p>
          <a:p>
            <a:r>
              <a:rPr lang="ru-RU">
                <a:solidFill>
                  <a:schemeClr val="bg1"/>
                </a:solidFill>
              </a:rPr>
              <a:t>Пока зимородок высидит яйца и выкормит птенцов в гнезде накапливается </a:t>
            </a:r>
          </a:p>
          <a:p>
            <a:r>
              <a:rPr lang="ru-RU">
                <a:solidFill>
                  <a:schemeClr val="bg1"/>
                </a:solidFill>
              </a:rPr>
              <a:t>толстый слой перемешанных и измельченных мелких рыбьих костей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18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4580" name="Picture 4" descr="фон143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151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95963" y="549275"/>
            <a:ext cx="1887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Чье это гнездо?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011863" y="1989138"/>
            <a:ext cx="148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hlinkClick r:id="rId5" action="ppaction://hlinksldjump"/>
              </a:rPr>
              <a:t>воробья</a:t>
            </a:r>
            <a:endParaRPr lang="ru-RU" sz="2400" b="1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084888" y="2708275"/>
            <a:ext cx="241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hlinkClick r:id="rId6" action="ppaction://hlinksldjump"/>
              </a:rPr>
              <a:t>синички ремез</a:t>
            </a:r>
            <a:endParaRPr lang="ru-RU" sz="2400" b="1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156325" y="3429000"/>
            <a:ext cx="106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hlinkClick r:id="rId5" action="ppaction://hlinksldjump"/>
              </a:rPr>
              <a:t>дятла</a:t>
            </a:r>
            <a:endParaRPr lang="ru-RU" sz="2400" b="1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208713" y="4167188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hlinkClick r:id="rId5" action="ppaction://hlinksldjump"/>
              </a:rPr>
              <a:t>камышевки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Водяные капли"/>
          <p:cNvSpPr>
            <a:spLocks noChangeArrowheads="1"/>
          </p:cNvSpPr>
          <p:nvPr/>
        </p:nvSpPr>
        <p:spPr bwMode="auto">
          <a:xfrm>
            <a:off x="395288" y="260350"/>
            <a:ext cx="3744912" cy="1871663"/>
          </a:xfrm>
          <a:prstGeom prst="cloudCallout">
            <a:avLst>
              <a:gd name="adj1" fmla="val 10236"/>
              <a:gd name="adj2" fmla="val 79093"/>
            </a:avLst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3186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Это неправильный </a:t>
            </a:r>
          </a:p>
          <a:p>
            <a:pPr algn="ctr"/>
            <a:r>
              <a:rPr lang="ru-RU" sz="2400" b="1"/>
              <a:t>ответ</a:t>
            </a:r>
          </a:p>
        </p:txBody>
      </p:sp>
      <p:sp>
        <p:nvSpPr>
          <p:cNvPr id="53252" name="AutoShape 4" descr="Водяные капли"/>
          <p:cNvSpPr>
            <a:spLocks noChangeArrowheads="1"/>
          </p:cNvSpPr>
          <p:nvPr/>
        </p:nvSpPr>
        <p:spPr bwMode="auto">
          <a:xfrm>
            <a:off x="5651500" y="4652963"/>
            <a:ext cx="2519363" cy="1295400"/>
          </a:xfrm>
          <a:custGeom>
            <a:avLst/>
            <a:gdLst>
              <a:gd name="G0" fmla="+- 0 0 0"/>
              <a:gd name="G1" fmla="+- -11281083 0 0"/>
              <a:gd name="G2" fmla="+- 0 0 -1128108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281083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81083"/>
              <a:gd name="G36" fmla="sin G34 -11281083"/>
              <a:gd name="G37" fmla="+/ -1128108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540 w 21600"/>
              <a:gd name="T5" fmla="*/ 25 h 21600"/>
              <a:gd name="T6" fmla="*/ 2776 w 21600"/>
              <a:gd name="T7" fmla="*/ 9691 h 21600"/>
              <a:gd name="T8" fmla="*/ 11170 w 21600"/>
              <a:gd name="T9" fmla="*/ 5412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103" y="5399"/>
                  <a:pt x="5819" y="7389"/>
                  <a:pt x="5450" y="10061"/>
                </a:cubicBezTo>
                <a:lnTo>
                  <a:pt x="101" y="9322"/>
                </a:lnTo>
                <a:cubicBezTo>
                  <a:pt x="839" y="3979"/>
                  <a:pt x="540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3253" name="Picture 5" descr="75979-ptic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779838" y="1700213"/>
            <a:ext cx="402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Это неправильный ответ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356100" y="2924175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hlinkClick r:id="rId4" action="ppaction://hlinksldjump"/>
              </a:rPr>
              <a:t>Попробуй еще раз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email">
            <a:lum bright="-6000"/>
          </a:blip>
          <a:srcRect l="6149" r="7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79388" y="981075"/>
            <a:ext cx="36004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Из растительных волокон и пуха ивы или тополя синица ремез строит гнездо подвешенное на тонкой ветке над водой. Птица </a:t>
            </a:r>
          </a:p>
          <a:p>
            <a:r>
              <a:rPr lang="ru-RU" b="1">
                <a:solidFill>
                  <a:schemeClr val="bg1"/>
                </a:solidFill>
              </a:rPr>
              <a:t>плетет мягкую и в то же время теплую и прочную ткань. Гнездо имеет форму мешка или сумки с большим боковым отверстием. </a:t>
            </a:r>
          </a:p>
          <a:p>
            <a:r>
              <a:rPr lang="ru-RU" b="1">
                <a:solidFill>
                  <a:schemeClr val="bg1"/>
                </a:solidFill>
              </a:rPr>
              <a:t>Постройка длится около двух недель. Если самец привлечет своей песней и удобным помещением самочку, то она достраивает к гнезду вход в виде короткой трубки, и гнездо издали становится похожим на рукавицу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268538" y="188913"/>
            <a:ext cx="2306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Синица ремез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18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3556" name="Picture 4" descr="фон143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116013" y="404813"/>
            <a:ext cx="415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У какой птицы язык покрыт шипами?</a:t>
            </a:r>
            <a:r>
              <a:rPr lang="ru-RU"/>
              <a:t> </a:t>
            </a:r>
          </a:p>
        </p:txBody>
      </p:sp>
      <p:pic>
        <p:nvPicPr>
          <p:cNvPr id="23559" name="Picture 7" descr="0_48deb_fdef88aa_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1628775"/>
            <a:ext cx="3384550" cy="2125663"/>
          </a:xfrm>
          <a:prstGeom prst="rect">
            <a:avLst/>
          </a:prstGeom>
          <a:noFill/>
        </p:spPr>
      </p:pic>
      <p:pic>
        <p:nvPicPr>
          <p:cNvPr id="23561" name="Picture 9" descr="birds_02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8888" y="1700213"/>
            <a:ext cx="3170237" cy="4811712"/>
          </a:xfrm>
          <a:prstGeom prst="rect">
            <a:avLst/>
          </a:prstGeom>
          <a:noFill/>
        </p:spPr>
      </p:pic>
      <p:pic>
        <p:nvPicPr>
          <p:cNvPr id="23563" name="Picture 11" descr="birds_09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7900" y="3716338"/>
            <a:ext cx="3455988" cy="2744787"/>
          </a:xfrm>
          <a:prstGeom prst="rect">
            <a:avLst/>
          </a:prstGeom>
          <a:noFill/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032000" y="1720850"/>
            <a:ext cx="1254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фламинго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840288" y="323215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пингвин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200650" y="589756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дятел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Водяные капли"/>
          <p:cNvSpPr>
            <a:spLocks noChangeArrowheads="1"/>
          </p:cNvSpPr>
          <p:nvPr/>
        </p:nvSpPr>
        <p:spPr bwMode="auto">
          <a:xfrm>
            <a:off x="395288" y="260350"/>
            <a:ext cx="3744912" cy="1871663"/>
          </a:xfrm>
          <a:prstGeom prst="cloudCallout">
            <a:avLst>
              <a:gd name="adj1" fmla="val 10236"/>
              <a:gd name="adj2" fmla="val 79093"/>
            </a:avLst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3186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Это неправильный </a:t>
            </a:r>
          </a:p>
          <a:p>
            <a:pPr algn="ctr"/>
            <a:r>
              <a:rPr lang="ru-RU" sz="2400" b="1"/>
              <a:t>ответ</a:t>
            </a:r>
          </a:p>
        </p:txBody>
      </p:sp>
      <p:sp>
        <p:nvSpPr>
          <p:cNvPr id="54276" name="AutoShape 4" descr="Водяные капли"/>
          <p:cNvSpPr>
            <a:spLocks noChangeArrowheads="1"/>
          </p:cNvSpPr>
          <p:nvPr/>
        </p:nvSpPr>
        <p:spPr bwMode="auto">
          <a:xfrm>
            <a:off x="5651500" y="4652963"/>
            <a:ext cx="2519363" cy="1295400"/>
          </a:xfrm>
          <a:custGeom>
            <a:avLst/>
            <a:gdLst>
              <a:gd name="G0" fmla="+- 0 0 0"/>
              <a:gd name="G1" fmla="+- -11281083 0 0"/>
              <a:gd name="G2" fmla="+- 0 0 -1128108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281083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81083"/>
              <a:gd name="G36" fmla="sin G34 -11281083"/>
              <a:gd name="G37" fmla="+/ -1128108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540 w 21600"/>
              <a:gd name="T5" fmla="*/ 25 h 21600"/>
              <a:gd name="T6" fmla="*/ 2776 w 21600"/>
              <a:gd name="T7" fmla="*/ 9691 h 21600"/>
              <a:gd name="T8" fmla="*/ 11170 w 21600"/>
              <a:gd name="T9" fmla="*/ 5412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103" y="5399"/>
                  <a:pt x="5819" y="7389"/>
                  <a:pt x="5450" y="10061"/>
                </a:cubicBezTo>
                <a:lnTo>
                  <a:pt x="101" y="9322"/>
                </a:lnTo>
                <a:cubicBezTo>
                  <a:pt x="839" y="3979"/>
                  <a:pt x="540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4277" name="Picture 5" descr="75979-ptic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779838" y="1700213"/>
            <a:ext cx="402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Это неправильный ответ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356100" y="2924175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hlinkClick r:id="rId4" action="ppaction://hlinksldjump"/>
              </a:rPr>
              <a:t>Попробуй еще раз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75979-ptic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492500" y="1484313"/>
            <a:ext cx="45624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Дорогие  ребята! 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Приглашаем вас,  принять участие в викторине «Неизвестные птицы».</a:t>
            </a:r>
          </a:p>
          <a:p>
            <a:pPr algn="ctr"/>
            <a:r>
              <a:rPr lang="ru-RU" b="1"/>
              <a:t> </a:t>
            </a:r>
          </a:p>
          <a:p>
            <a:pPr algn="ctr"/>
            <a:r>
              <a:rPr lang="ru-RU" b="1"/>
              <a:t>Наша викторина поможет вам расширить свои знания о жизни птиц. </a:t>
            </a:r>
          </a:p>
          <a:p>
            <a:pPr algn="ctr"/>
            <a:r>
              <a:rPr lang="ru-RU" b="1"/>
              <a:t>Вы проверите свои знания, отвечая на интересные вопросы.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0931bcfc44d150ba871a0c1e1afa851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500563" y="260350"/>
            <a:ext cx="49323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У пингвинов,  весь язык покрыт острыми шипами и шипиками. </a:t>
            </a:r>
            <a:endParaRPr lang="en-US" b="1"/>
          </a:p>
          <a:p>
            <a:r>
              <a:rPr lang="ru-RU" b="1"/>
              <a:t>Эти птицы питаются главным образом рыбой, и зубы-шипы </a:t>
            </a:r>
            <a:endParaRPr lang="en-US" b="1"/>
          </a:p>
          <a:p>
            <a:r>
              <a:rPr lang="ru-RU" b="1"/>
              <a:t>помогают им удерживать во рту </a:t>
            </a:r>
          </a:p>
          <a:p>
            <a:r>
              <a:rPr lang="ru-RU" b="1"/>
              <a:t>скользкую добычу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8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2532" name="Picture 4" descr="фон143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258888" y="333375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Какая птица издает звуки, похожие одновременно и на раскатистый гортанный хохот, и собачий лай </a:t>
            </a:r>
          </a:p>
        </p:txBody>
      </p:sp>
      <p:pic>
        <p:nvPicPr>
          <p:cNvPr id="22535" name="Picture 7" descr="kyrop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1628775"/>
            <a:ext cx="2952750" cy="2716213"/>
          </a:xfrm>
          <a:prstGeom prst="rect">
            <a:avLst/>
          </a:prstGeom>
          <a:noFill/>
        </p:spPr>
      </p:pic>
      <p:pic>
        <p:nvPicPr>
          <p:cNvPr id="22539" name="Picture 11" descr="0_689eb_ecfe2aa3_X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2988" y="1646238"/>
            <a:ext cx="3600450" cy="2693987"/>
          </a:xfrm>
          <a:prstGeom prst="rect">
            <a:avLst/>
          </a:prstGeom>
          <a:noFill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384300" y="1647825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тукан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567488" y="1576388"/>
            <a:ext cx="1235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куропатка</a:t>
            </a:r>
          </a:p>
        </p:txBody>
      </p:sp>
      <p:pic>
        <p:nvPicPr>
          <p:cNvPr id="22543" name="Picture 15" descr="74495303_Sova_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42988" y="4164013"/>
            <a:ext cx="3600450" cy="2693987"/>
          </a:xfrm>
          <a:prstGeom prst="rect">
            <a:avLst/>
          </a:prstGeom>
          <a:noFill/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527175" y="4240213"/>
            <a:ext cx="67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сова</a:t>
            </a:r>
          </a:p>
        </p:txBody>
      </p:sp>
      <p:pic>
        <p:nvPicPr>
          <p:cNvPr id="22546" name="Picture 18" descr="eed134c2aa3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3800" y="4318000"/>
            <a:ext cx="2952750" cy="2540000"/>
          </a:xfrm>
          <a:prstGeom prst="rect">
            <a:avLst/>
          </a:prstGeom>
          <a:noFill/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200650" y="4240213"/>
            <a:ext cx="944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павлин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Водяные капли"/>
          <p:cNvSpPr>
            <a:spLocks noChangeArrowheads="1"/>
          </p:cNvSpPr>
          <p:nvPr/>
        </p:nvSpPr>
        <p:spPr bwMode="auto">
          <a:xfrm>
            <a:off x="395288" y="260350"/>
            <a:ext cx="3744912" cy="1871663"/>
          </a:xfrm>
          <a:prstGeom prst="cloudCallout">
            <a:avLst>
              <a:gd name="adj1" fmla="val 10236"/>
              <a:gd name="adj2" fmla="val 79093"/>
            </a:avLst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3186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Это неправильный </a:t>
            </a:r>
          </a:p>
          <a:p>
            <a:pPr algn="ctr"/>
            <a:r>
              <a:rPr lang="ru-RU" sz="2400" b="1"/>
              <a:t>ответ</a:t>
            </a:r>
          </a:p>
        </p:txBody>
      </p:sp>
      <p:sp>
        <p:nvSpPr>
          <p:cNvPr id="55300" name="AutoShape 4" descr="Водяные капли"/>
          <p:cNvSpPr>
            <a:spLocks noChangeArrowheads="1"/>
          </p:cNvSpPr>
          <p:nvPr/>
        </p:nvSpPr>
        <p:spPr bwMode="auto">
          <a:xfrm>
            <a:off x="5651500" y="4652963"/>
            <a:ext cx="2519363" cy="1295400"/>
          </a:xfrm>
          <a:custGeom>
            <a:avLst/>
            <a:gdLst>
              <a:gd name="G0" fmla="+- 0 0 0"/>
              <a:gd name="G1" fmla="+- -11281083 0 0"/>
              <a:gd name="G2" fmla="+- 0 0 -1128108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281083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81083"/>
              <a:gd name="G36" fmla="sin G34 -11281083"/>
              <a:gd name="G37" fmla="+/ -1128108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540 w 21600"/>
              <a:gd name="T5" fmla="*/ 25 h 21600"/>
              <a:gd name="T6" fmla="*/ 2776 w 21600"/>
              <a:gd name="T7" fmla="*/ 9691 h 21600"/>
              <a:gd name="T8" fmla="*/ 11170 w 21600"/>
              <a:gd name="T9" fmla="*/ 5412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103" y="5399"/>
                  <a:pt x="5819" y="7389"/>
                  <a:pt x="5450" y="10061"/>
                </a:cubicBezTo>
                <a:lnTo>
                  <a:pt x="101" y="9322"/>
                </a:lnTo>
                <a:cubicBezTo>
                  <a:pt x="839" y="3979"/>
                  <a:pt x="540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01" name="Picture 5" descr="75979-ptic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779838" y="1700213"/>
            <a:ext cx="402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Это неправильный ответ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356100" y="2924175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hlinkClick r:id="rId4" action="ppaction://hlinksldjump"/>
              </a:rPr>
              <a:t>Попробуй еще раз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partridge_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384300" y="350838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Куропатка</a:t>
            </a:r>
          </a:p>
        </p:txBody>
      </p:sp>
      <p:pic>
        <p:nvPicPr>
          <p:cNvPr id="16392" name="Kuropatk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6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700338" y="3860800"/>
            <a:ext cx="4265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/>
              <a:t>Конец игры</a:t>
            </a:r>
          </a:p>
        </p:txBody>
      </p:sp>
      <p:pic>
        <p:nvPicPr>
          <p:cNvPr id="56326" name="Picture 6" descr="bbb27b082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2708275"/>
            <a:ext cx="1508125" cy="1497013"/>
          </a:xfrm>
          <a:prstGeom prst="rect">
            <a:avLst/>
          </a:prstGeom>
          <a:noFill/>
        </p:spPr>
      </p:pic>
      <p:pic>
        <p:nvPicPr>
          <p:cNvPr id="56327" name="Picture 7" descr="bbb27b082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4797425"/>
            <a:ext cx="1508125" cy="1497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9750" y="188913"/>
            <a:ext cx="75898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Какая птичка  прилетает ранней весной, </a:t>
            </a:r>
          </a:p>
          <a:p>
            <a:r>
              <a:rPr lang="ru-RU" b="1">
                <a:solidFill>
                  <a:schemeClr val="bg1"/>
                </a:solidFill>
              </a:rPr>
              <a:t>когда реки ещё скованы льдом и, по поверьям многих народов, </a:t>
            </a:r>
          </a:p>
          <a:p>
            <a:r>
              <a:rPr lang="ru-RU" b="1">
                <a:solidFill>
                  <a:schemeClr val="bg1"/>
                </a:solidFill>
              </a:rPr>
              <a:t>хвостом взламывает лед</a:t>
            </a:r>
          </a:p>
        </p:txBody>
      </p:sp>
      <p:pic>
        <p:nvPicPr>
          <p:cNvPr id="20486" name="Picture 6" descr="фон143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</p:spPr>
      </p:pic>
      <p:pic>
        <p:nvPicPr>
          <p:cNvPr id="20487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 l="4094"/>
          <a:stretch>
            <a:fillRect/>
          </a:stretch>
        </p:blipFill>
        <p:spPr bwMode="auto">
          <a:xfrm>
            <a:off x="827088" y="1484313"/>
            <a:ext cx="3602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9338" y="1484313"/>
            <a:ext cx="3168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00113" y="4076700"/>
            <a:ext cx="35306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9338" y="4005263"/>
            <a:ext cx="324008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900113" y="24923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грач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971550" y="6021388"/>
            <a:ext cx="1025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синичка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300788" y="6021388"/>
            <a:ext cx="1484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попугайчики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443663" y="1628775"/>
            <a:ext cx="131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трясогузка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AutoShape 8" descr="Водяные капли"/>
          <p:cNvSpPr>
            <a:spLocks noChangeArrowheads="1"/>
          </p:cNvSpPr>
          <p:nvPr/>
        </p:nvSpPr>
        <p:spPr bwMode="auto">
          <a:xfrm>
            <a:off x="395288" y="260350"/>
            <a:ext cx="3744912" cy="1871663"/>
          </a:xfrm>
          <a:prstGeom prst="cloudCallout">
            <a:avLst>
              <a:gd name="adj1" fmla="val 10236"/>
              <a:gd name="adj2" fmla="val 79093"/>
            </a:avLst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755650" y="908050"/>
            <a:ext cx="3186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Это неправильный </a:t>
            </a:r>
          </a:p>
          <a:p>
            <a:pPr algn="ctr"/>
            <a:r>
              <a:rPr lang="ru-RU" sz="2400" b="1"/>
              <a:t>ответ</a:t>
            </a:r>
          </a:p>
        </p:txBody>
      </p:sp>
      <p:sp>
        <p:nvSpPr>
          <p:cNvPr id="32778" name="AutoShape 10" descr="Водяные капли"/>
          <p:cNvSpPr>
            <a:spLocks noChangeArrowheads="1"/>
          </p:cNvSpPr>
          <p:nvPr/>
        </p:nvSpPr>
        <p:spPr bwMode="auto">
          <a:xfrm>
            <a:off x="5651500" y="4652963"/>
            <a:ext cx="2519363" cy="1295400"/>
          </a:xfrm>
          <a:custGeom>
            <a:avLst/>
            <a:gdLst>
              <a:gd name="G0" fmla="+- 0 0 0"/>
              <a:gd name="G1" fmla="+- -11281083 0 0"/>
              <a:gd name="G2" fmla="+- 0 0 -1128108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281083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81083"/>
              <a:gd name="G36" fmla="sin G34 -11281083"/>
              <a:gd name="G37" fmla="+/ -1128108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540 w 21600"/>
              <a:gd name="T5" fmla="*/ 25 h 21600"/>
              <a:gd name="T6" fmla="*/ 2776 w 21600"/>
              <a:gd name="T7" fmla="*/ 9691 h 21600"/>
              <a:gd name="T8" fmla="*/ 11170 w 21600"/>
              <a:gd name="T9" fmla="*/ 5412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103" y="5399"/>
                  <a:pt x="5819" y="7389"/>
                  <a:pt x="5450" y="10061"/>
                </a:cubicBezTo>
                <a:lnTo>
                  <a:pt x="101" y="9322"/>
                </a:lnTo>
                <a:cubicBezTo>
                  <a:pt x="839" y="3979"/>
                  <a:pt x="540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80" name="Picture 12" descr="75979-ptic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779838" y="1700213"/>
            <a:ext cx="402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Это неправильный ответ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356100" y="2924175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hlinkClick r:id="rId4" action="ppaction://hlinksldjump"/>
              </a:rPr>
              <a:t>Попробуй еще раз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 r="5974" b="8246"/>
          <a:stretch>
            <a:fillRect/>
          </a:stretch>
        </p:blipFill>
        <p:spPr bwMode="auto">
          <a:xfrm>
            <a:off x="250825" y="333375"/>
            <a:ext cx="8642350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11188" y="476250"/>
            <a:ext cx="76327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Прилет трясогузки совпадает со вскрытием рек, и поэтому в народе говорят; «Трясогузка хвостом лед на реке разбивает».</a:t>
            </a:r>
          </a:p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Гнездо трясогузка любит устраивать вблизи рек, водоемов и болот, между дровами, на сеновалах, за обшивкой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612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Какая птица-символ борьбы светлого и темного начал?</a:t>
            </a:r>
          </a:p>
        </p:txBody>
      </p:sp>
      <p:pic>
        <p:nvPicPr>
          <p:cNvPr id="26628" name="Picture 4" descr="фон143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</p:spPr>
      </p:pic>
      <p:pic>
        <p:nvPicPr>
          <p:cNvPr id="2662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1557338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3" y="4149725"/>
            <a:ext cx="3311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1628775"/>
            <a:ext cx="33845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42988" y="4149725"/>
            <a:ext cx="32416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258888" y="1773238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аист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496050" y="1720850"/>
            <a:ext cx="90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иволга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384300" y="4313238"/>
            <a:ext cx="69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орел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351588" y="4384675"/>
            <a:ext cx="95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лебедь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Водяные капли"/>
          <p:cNvSpPr>
            <a:spLocks noChangeArrowheads="1"/>
          </p:cNvSpPr>
          <p:nvPr/>
        </p:nvSpPr>
        <p:spPr bwMode="auto">
          <a:xfrm>
            <a:off x="395288" y="260350"/>
            <a:ext cx="3744912" cy="1871663"/>
          </a:xfrm>
          <a:prstGeom prst="cloudCallout">
            <a:avLst>
              <a:gd name="adj1" fmla="val 10236"/>
              <a:gd name="adj2" fmla="val 79093"/>
            </a:avLst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3186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Это неправильный </a:t>
            </a:r>
          </a:p>
          <a:p>
            <a:pPr algn="ctr"/>
            <a:r>
              <a:rPr lang="ru-RU" sz="2400" b="1"/>
              <a:t>ответ</a:t>
            </a:r>
          </a:p>
        </p:txBody>
      </p:sp>
      <p:sp>
        <p:nvSpPr>
          <p:cNvPr id="50180" name="AutoShape 4" descr="Водяные капли"/>
          <p:cNvSpPr>
            <a:spLocks noChangeArrowheads="1"/>
          </p:cNvSpPr>
          <p:nvPr/>
        </p:nvSpPr>
        <p:spPr bwMode="auto">
          <a:xfrm>
            <a:off x="5651500" y="4652963"/>
            <a:ext cx="2519363" cy="1295400"/>
          </a:xfrm>
          <a:custGeom>
            <a:avLst/>
            <a:gdLst>
              <a:gd name="G0" fmla="+- 0 0 0"/>
              <a:gd name="G1" fmla="+- -11281083 0 0"/>
              <a:gd name="G2" fmla="+- 0 0 -1128108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281083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81083"/>
              <a:gd name="G36" fmla="sin G34 -11281083"/>
              <a:gd name="G37" fmla="+/ -1128108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540 w 21600"/>
              <a:gd name="T5" fmla="*/ 25 h 21600"/>
              <a:gd name="T6" fmla="*/ 2776 w 21600"/>
              <a:gd name="T7" fmla="*/ 9691 h 21600"/>
              <a:gd name="T8" fmla="*/ 11170 w 21600"/>
              <a:gd name="T9" fmla="*/ 5412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103" y="5399"/>
                  <a:pt x="5819" y="7389"/>
                  <a:pt x="5450" y="10061"/>
                </a:cubicBezTo>
                <a:lnTo>
                  <a:pt x="101" y="9322"/>
                </a:lnTo>
                <a:cubicBezTo>
                  <a:pt x="839" y="3979"/>
                  <a:pt x="540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0181" name="Picture 5" descr="75979-ptic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779838" y="1700213"/>
            <a:ext cx="402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Это неправильный ответ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356100" y="2924175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hlinkClick r:id="rId4" action="ppaction://hlinksldjump"/>
              </a:rPr>
              <a:t>Попробуй еще раз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908050"/>
            <a:ext cx="377507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981075"/>
            <a:ext cx="36655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3644900"/>
            <a:ext cx="370681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27088" y="476250"/>
            <a:ext cx="5659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Орел. Именно его изображали бьющимся со змеёй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499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Какая птица согласно поверью, </a:t>
            </a:r>
          </a:p>
          <a:p>
            <a:r>
              <a:rPr lang="ru-RU">
                <a:solidFill>
                  <a:schemeClr val="bg1"/>
                </a:solidFill>
              </a:rPr>
              <a:t>кладет в своё гнездо «камешек-невидимку»?</a:t>
            </a:r>
          </a:p>
        </p:txBody>
      </p:sp>
      <p:pic>
        <p:nvPicPr>
          <p:cNvPr id="35844" name="Picture 4" descr="фон143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</p:spPr>
      </p:pic>
      <p:pic>
        <p:nvPicPr>
          <p:cNvPr id="35845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1557338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384300" y="1647825"/>
            <a:ext cx="58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чиж</a:t>
            </a:r>
          </a:p>
        </p:txBody>
      </p:sp>
      <p:pic>
        <p:nvPicPr>
          <p:cNvPr id="35847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1628775"/>
            <a:ext cx="33845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7308850" y="22764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удод</a:t>
            </a:r>
          </a:p>
        </p:txBody>
      </p:sp>
      <p:pic>
        <p:nvPicPr>
          <p:cNvPr id="35850" name="Picture 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4149725"/>
            <a:ext cx="34559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056188" y="5897563"/>
            <a:ext cx="1023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кукушка</a:t>
            </a:r>
          </a:p>
        </p:txBody>
      </p:sp>
      <p:pic>
        <p:nvPicPr>
          <p:cNvPr id="35852" name="Picture 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42988" y="4149725"/>
            <a:ext cx="3313112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400425" y="5248275"/>
            <a:ext cx="77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сойка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792</TotalTime>
  <Words>485</Words>
  <Application>Microsoft Office PowerPoint</Application>
  <PresentationFormat>Экран (4:3)</PresentationFormat>
  <Paragraphs>96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29</cp:revision>
  <dcterms:created xsi:type="dcterms:W3CDTF">2013-04-01T12:16:54Z</dcterms:created>
  <dcterms:modified xsi:type="dcterms:W3CDTF">2017-04-17T12:32:17Z</dcterms:modified>
</cp:coreProperties>
</file>